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73" r:id="rId5"/>
    <p:sldId id="274" r:id="rId6"/>
    <p:sldId id="259" r:id="rId7"/>
    <p:sldId id="266" r:id="rId8"/>
    <p:sldId id="267" r:id="rId9"/>
    <p:sldId id="261" r:id="rId10"/>
    <p:sldId id="268" r:id="rId11"/>
    <p:sldId id="265" r:id="rId12"/>
    <p:sldId id="269" r:id="rId13"/>
    <p:sldId id="270" r:id="rId14"/>
    <p:sldId id="263" r:id="rId15"/>
    <p:sldId id="275" r:id="rId16"/>
    <p:sldId id="271" r:id="rId17"/>
    <p:sldId id="264"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4B71BCA-CF01-4EEE-9AC8-9A53774F6F6D}" type="datetimeFigureOut">
              <a:rPr lang="en-US" smtClean="0"/>
              <a:pPr/>
              <a:t>18-Aug-21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E212D04-DF95-4626-937E-4C284CCA407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B71BCA-CF01-4EEE-9AC8-9A53774F6F6D}" type="datetimeFigureOut">
              <a:rPr lang="en-US" smtClean="0"/>
              <a:pPr/>
              <a:t>18-Aug-21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12D04-DF95-4626-937E-4C284CCA407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4B71BCA-CF01-4EEE-9AC8-9A53774F6F6D}" type="datetimeFigureOut">
              <a:rPr lang="en-US" smtClean="0"/>
              <a:pPr/>
              <a:t>18-Aug-21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12D04-DF95-4626-937E-4C284CCA407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B71BCA-CF01-4EEE-9AC8-9A53774F6F6D}" type="datetimeFigureOut">
              <a:rPr lang="en-US" smtClean="0"/>
              <a:pPr/>
              <a:t>18-Aug-21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212D04-DF95-4626-937E-4C284CCA40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4B71BCA-CF01-4EEE-9AC8-9A53774F6F6D}" type="datetimeFigureOut">
              <a:rPr lang="en-US" smtClean="0"/>
              <a:pPr/>
              <a:t>18-Aug-21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212D04-DF95-4626-937E-4C284CCA40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4B71BCA-CF01-4EEE-9AC8-9A53774F6F6D}" type="datetimeFigureOut">
              <a:rPr lang="en-US" smtClean="0"/>
              <a:pPr/>
              <a:t>18-Aug-21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212D04-DF95-4626-937E-4C284CCA40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B71BCA-CF01-4EEE-9AC8-9A53774F6F6D}" type="datetimeFigureOut">
              <a:rPr lang="en-US" smtClean="0"/>
              <a:pPr/>
              <a:t>18-Aug-21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212D04-DF95-4626-937E-4C284CCA40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B71BCA-CF01-4EEE-9AC8-9A53774F6F6D}" type="datetimeFigureOut">
              <a:rPr lang="en-US" smtClean="0"/>
              <a:pPr/>
              <a:t>18-Aug-21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212D04-DF95-4626-937E-4C284CCA40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B71BCA-CF01-4EEE-9AC8-9A53774F6F6D}" type="datetimeFigureOut">
              <a:rPr lang="en-US" smtClean="0"/>
              <a:pPr/>
              <a:t>18-Aug-21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E212D04-DF95-4626-937E-4C284CCA4072}"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B71BCA-CF01-4EEE-9AC8-9A53774F6F6D}" type="datetimeFigureOut">
              <a:rPr lang="en-US" smtClean="0"/>
              <a:pPr/>
              <a:t>18-Aug-21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12D04-DF95-4626-937E-4C284CCA40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B71BCA-CF01-4EEE-9AC8-9A53774F6F6D}" type="datetimeFigureOut">
              <a:rPr lang="en-US" smtClean="0"/>
              <a:pPr/>
              <a:t>18-Aug-21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12D04-DF95-4626-937E-4C284CCA40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B71BCA-CF01-4EEE-9AC8-9A53774F6F6D}" type="datetimeFigureOut">
              <a:rPr lang="en-US" smtClean="0"/>
              <a:pPr/>
              <a:t>18-Aug-21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E212D04-DF95-4626-937E-4C284CCA4072}"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rmAutofit fontScale="90000"/>
          </a:bodyPr>
          <a:lstStyle/>
          <a:p>
            <a:r>
              <a:rPr lang="en-US" dirty="0" smtClean="0"/>
              <a:t/>
            </a:r>
            <a:br>
              <a:rPr lang="en-US" dirty="0" smtClean="0"/>
            </a:br>
            <a:r>
              <a:rPr lang="en-US" b="1" dirty="0" smtClean="0">
                <a:solidFill>
                  <a:srgbClr val="FFFF00"/>
                </a:solidFill>
              </a:rPr>
              <a:t>CREATING LANDMARKS WITH </a:t>
            </a:r>
            <a:r>
              <a:rPr lang="en-US" dirty="0" smtClean="0">
                <a:solidFill>
                  <a:srgbClr val="FFFF00"/>
                </a:solidFill>
              </a:rPr>
              <a:t>GFRC FACADES</a:t>
            </a:r>
            <a:r>
              <a:rPr lang="en-US" dirty="0" smtClean="0">
                <a:solidFill>
                  <a:srgbClr val="002060"/>
                </a:solidFill>
              </a:rPr>
              <a:t/>
            </a:r>
            <a:br>
              <a:rPr lang="en-US" dirty="0" smtClean="0">
                <a:solidFill>
                  <a:srgbClr val="002060"/>
                </a:solidFill>
              </a:rPr>
            </a:br>
            <a:endParaRPr lang="en-US" b="1" dirty="0">
              <a:solidFill>
                <a:srgbClr val="FF0000"/>
              </a:solidFill>
            </a:endParaRPr>
          </a:p>
        </p:txBody>
      </p:sp>
      <p:sp>
        <p:nvSpPr>
          <p:cNvPr id="3" name="Subtitle 2"/>
          <p:cNvSpPr>
            <a:spLocks noGrp="1"/>
          </p:cNvSpPr>
          <p:nvPr>
            <p:ph type="subTitle" idx="1"/>
          </p:nvPr>
        </p:nvSpPr>
        <p:spPr>
          <a:xfrm>
            <a:off x="990600" y="4724400"/>
            <a:ext cx="7391400" cy="1600200"/>
          </a:xfrm>
        </p:spPr>
        <p:txBody>
          <a:bodyPr>
            <a:normAutofit/>
          </a:bodyPr>
          <a:lstStyle/>
          <a:p>
            <a:r>
              <a:rPr lang="en-US" b="1" dirty="0" smtClean="0">
                <a:solidFill>
                  <a:srgbClr val="002060"/>
                </a:solidFill>
              </a:rPr>
              <a:t>BRIEF - TECH DETAILS - COSTING</a:t>
            </a:r>
            <a:r>
              <a:rPr lang="en-US" b="1" dirty="0" smtClean="0">
                <a:solidFill>
                  <a:srgbClr val="FF0000"/>
                </a:solidFill>
              </a:rPr>
              <a:t> </a:t>
            </a:r>
          </a:p>
          <a:p>
            <a:r>
              <a:rPr lang="en-US" sz="3200" b="1" dirty="0" smtClean="0">
                <a:solidFill>
                  <a:srgbClr val="FF0000"/>
                </a:solidFill>
              </a:rPr>
              <a:t>GRC GRILLS – JALIS</a:t>
            </a:r>
          </a:p>
          <a:p>
            <a:r>
              <a:rPr lang="en-US" b="1" dirty="0" smtClean="0">
                <a:solidFill>
                  <a:srgbClr val="FF0000"/>
                </a:solidFill>
              </a:rPr>
              <a:t> </a:t>
            </a:r>
            <a:endParaRPr lang="en-US" b="1"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algn="l"/>
            <a:r>
              <a:rPr lang="en-US" sz="3600" b="1" dirty="0" smtClean="0">
                <a:solidFill>
                  <a:srgbClr val="FF0000"/>
                </a:solidFill>
              </a:rPr>
              <a:t>DECORATIVE JALI – RAJASTHANI  HAVELI</a:t>
            </a:r>
            <a:r>
              <a:rPr lang="en-US" dirty="0" smtClean="0"/>
              <a:t/>
            </a:r>
            <a:br>
              <a:rPr lang="en-US" dirty="0" smtClean="0"/>
            </a:br>
            <a:r>
              <a:rPr lang="en-US" dirty="0" smtClean="0"/>
              <a:t>                           </a:t>
            </a:r>
            <a:r>
              <a:rPr lang="en-US" sz="2200" b="1" dirty="0" smtClean="0"/>
              <a:t>FOR WINDOW ARCHES &amp; BALCONY RAILINGS</a:t>
            </a:r>
            <a:endParaRPr lang="en-US" sz="2200" b="1" dirty="0"/>
          </a:p>
        </p:txBody>
      </p:sp>
      <p:pic>
        <p:nvPicPr>
          <p:cNvPr id="1026" name="Picture 2"/>
          <p:cNvPicPr>
            <a:picLocks noGrp="1" noChangeAspect="1" noChangeArrowheads="1"/>
          </p:cNvPicPr>
          <p:nvPr>
            <p:ph idx="1"/>
          </p:nvPr>
        </p:nvPicPr>
        <p:blipFill>
          <a:blip r:embed="rId2" cstate="print"/>
          <a:stretch>
            <a:fillRect/>
          </a:stretch>
        </p:blipFill>
        <p:spPr bwMode="auto">
          <a:xfrm>
            <a:off x="1645708" y="1935163"/>
            <a:ext cx="5852583" cy="43894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u="sng" dirty="0" smtClean="0">
                <a:solidFill>
                  <a:srgbClr val="00B050"/>
                </a:solidFill>
              </a:rPr>
              <a:t>BRIEF ON - GRC  GRILLS </a:t>
            </a:r>
            <a:br>
              <a:rPr lang="en-US" b="1" u="sng" dirty="0" smtClean="0">
                <a:solidFill>
                  <a:srgbClr val="00B050"/>
                </a:solidFill>
              </a:rPr>
            </a:br>
            <a:r>
              <a:rPr lang="en-US" b="1" u="sng" dirty="0" smtClean="0">
                <a:solidFill>
                  <a:srgbClr val="00B050"/>
                </a:solidFill>
              </a:rPr>
              <a:t>                             </a:t>
            </a:r>
            <a:r>
              <a:rPr lang="en-US" sz="2200" b="1" u="sng" dirty="0" smtClean="0">
                <a:solidFill>
                  <a:srgbClr val="C00000"/>
                </a:solidFill>
              </a:rPr>
              <a:t>BASED ON YOUR PROJECT REQUIREMENTS</a:t>
            </a:r>
            <a:endParaRPr lang="en-US" sz="2200" b="1"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pPr lvl="0"/>
            <a:r>
              <a:rPr lang="en-US" b="1" dirty="0" smtClean="0">
                <a:latin typeface="+mj-lt"/>
              </a:rPr>
              <a:t>BASED ON  DESIGN, </a:t>
            </a:r>
          </a:p>
          <a:p>
            <a:pPr lvl="0"/>
            <a:r>
              <a:rPr lang="en-US" b="1" dirty="0" smtClean="0">
                <a:latin typeface="+mj-lt"/>
              </a:rPr>
              <a:t>% OF PERFORATIONS, SIZE OF MODULE, ETC THE </a:t>
            </a:r>
            <a:r>
              <a:rPr lang="en-US" b="1" dirty="0" smtClean="0"/>
              <a:t>GRC GRILL THICKNESS FROM </a:t>
            </a:r>
            <a:r>
              <a:rPr lang="en-US" b="1" dirty="0" smtClean="0">
                <a:latin typeface="+mj-lt"/>
              </a:rPr>
              <a:t>25</a:t>
            </a:r>
            <a:r>
              <a:rPr lang="en-US" b="1" dirty="0" smtClean="0"/>
              <a:t> TO </a:t>
            </a:r>
            <a:r>
              <a:rPr lang="en-US" b="1" dirty="0" smtClean="0">
                <a:latin typeface="+mj-lt"/>
              </a:rPr>
              <a:t>100 </a:t>
            </a:r>
            <a:r>
              <a:rPr lang="en-US" b="1" dirty="0" smtClean="0"/>
              <a:t>MM IS POSSIBLE, </a:t>
            </a:r>
            <a:endParaRPr lang="en-US" dirty="0" smtClean="0">
              <a:latin typeface="+mj-lt"/>
            </a:endParaRPr>
          </a:p>
          <a:p>
            <a:pPr lvl="0"/>
            <a:r>
              <a:rPr lang="en-US" b="1" dirty="0" smtClean="0">
                <a:latin typeface="+mj-lt"/>
              </a:rPr>
              <a:t>EACH MODULE SIZE OF AROUND 25 SQFT WITHIN  -  WHATEVER DIMENSION / SIZE AS PER YOUR DESIGN DETAIL IS POSSIBLE. </a:t>
            </a:r>
          </a:p>
          <a:p>
            <a:pPr lvl="0"/>
            <a:r>
              <a:rPr lang="en-US" b="1" dirty="0" smtClean="0">
                <a:latin typeface="+mj-lt"/>
              </a:rPr>
              <a:t> 25 SQFT OF AREA IS A IDEAL SIZE WILL WEIGH AROUND 80 – 1 10 KGS, HOWEVER LARGER SIZE SCREENS ARE ALSO VERY MUCH POSSIBLE.</a:t>
            </a:r>
          </a:p>
          <a:p>
            <a:pPr lvl="0"/>
            <a:r>
              <a:rPr lang="en-US" b="1" dirty="0" smtClean="0">
                <a:latin typeface="+mj-lt"/>
              </a:rPr>
              <a:t> THE THICKNESS WILL DEPEND ON THE OPEN / PERFORATED AREA IN A SCREEN.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p:txBody>
          <a:bodyPr/>
          <a:lstStyle/>
          <a:p>
            <a:r>
              <a:rPr lang="en-US" dirty="0" smtClean="0">
                <a:latin typeface="+mj-lt"/>
              </a:rPr>
              <a:t>          EACH GRILL 14’ X 9’</a:t>
            </a:r>
            <a:endParaRPr lang="en-US" dirty="0">
              <a:latin typeface="+mj-lt"/>
            </a:endParaRPr>
          </a:p>
        </p:txBody>
      </p:sp>
      <p:sp>
        <p:nvSpPr>
          <p:cNvPr id="10" name="Text Placeholder 9"/>
          <p:cNvSpPr>
            <a:spLocks noGrp="1"/>
          </p:cNvSpPr>
          <p:nvPr>
            <p:ph type="body" sz="half" idx="3"/>
          </p:nvPr>
        </p:nvSpPr>
        <p:spPr/>
        <p:txBody>
          <a:bodyPr/>
          <a:lstStyle/>
          <a:p>
            <a:r>
              <a:rPr lang="en-US" dirty="0" smtClean="0">
                <a:latin typeface="+mj-lt"/>
              </a:rPr>
              <a:t>    WEIGHT – .8 TON EACH</a:t>
            </a:r>
            <a:endParaRPr lang="en-US" dirty="0">
              <a:latin typeface="+mj-lt"/>
            </a:endParaRPr>
          </a:p>
        </p:txBody>
      </p:sp>
      <p:pic>
        <p:nvPicPr>
          <p:cNvPr id="7170" name="Picture 2"/>
          <p:cNvPicPr>
            <a:picLocks noGrp="1" noChangeAspect="1" noChangeArrowheads="1"/>
          </p:cNvPicPr>
          <p:nvPr>
            <p:ph sz="quarter" idx="2"/>
          </p:nvPr>
        </p:nvPicPr>
        <p:blipFill>
          <a:blip r:embed="rId2"/>
          <a:srcRect/>
          <a:stretch>
            <a:fillRect/>
          </a:stretch>
        </p:blipFill>
        <p:spPr bwMode="auto">
          <a:xfrm>
            <a:off x="1034851" y="2514600"/>
            <a:ext cx="2884885" cy="3846513"/>
          </a:xfrm>
          <a:prstGeom prst="rect">
            <a:avLst/>
          </a:prstGeom>
          <a:noFill/>
          <a:ln w="9525">
            <a:noFill/>
            <a:miter lim="800000"/>
            <a:headEnd/>
            <a:tailEnd/>
          </a:ln>
          <a:effectLst/>
        </p:spPr>
      </p:pic>
      <p:pic>
        <p:nvPicPr>
          <p:cNvPr id="7171" name="Picture 3"/>
          <p:cNvPicPr>
            <a:picLocks noGrp="1" noChangeAspect="1" noChangeArrowheads="1"/>
          </p:cNvPicPr>
          <p:nvPr>
            <p:ph sz="quarter" idx="4"/>
          </p:nvPr>
        </p:nvPicPr>
        <p:blipFill>
          <a:blip r:embed="rId3"/>
          <a:srcRect/>
          <a:stretch>
            <a:fillRect/>
          </a:stretch>
        </p:blipFill>
        <p:spPr bwMode="auto">
          <a:xfrm>
            <a:off x="5223470" y="2514600"/>
            <a:ext cx="2884885" cy="3846513"/>
          </a:xfrm>
          <a:prstGeom prst="rect">
            <a:avLst/>
          </a:prstGeom>
          <a:noFill/>
          <a:ln w="9525">
            <a:noFill/>
            <a:miter lim="800000"/>
            <a:headEnd/>
            <a:tailEnd/>
          </a:ln>
          <a:effectLst/>
        </p:spPr>
      </p:pic>
      <p:sp>
        <p:nvSpPr>
          <p:cNvPr id="15" name="Title 6"/>
          <p:cNvSpPr>
            <a:spLocks noGrp="1"/>
          </p:cNvSpPr>
          <p:nvPr>
            <p:ph type="title"/>
          </p:nvPr>
        </p:nvSpPr>
        <p:spPr>
          <a:xfrm>
            <a:off x="457200" y="533400"/>
            <a:ext cx="8229600" cy="1313688"/>
          </a:xfrm>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sz="4000" b="1" dirty="0" smtClean="0"/>
              <a:t/>
            </a:r>
            <a:br>
              <a:rPr lang="en-US" sz="4000" b="1" dirty="0" smtClean="0"/>
            </a:br>
            <a:r>
              <a:rPr lang="en-US" sz="4000" b="1" dirty="0" smtClean="0"/>
              <a:t/>
            </a:r>
            <a:br>
              <a:rPr lang="en-US" sz="4000" b="1" dirty="0" smtClean="0"/>
            </a:br>
            <a:r>
              <a:rPr lang="en-US" sz="5400" b="1" dirty="0" smtClean="0"/>
              <a:t> THE FAÇADE GRILL</a:t>
            </a:r>
            <a:br>
              <a:rPr lang="en-US" sz="5400" b="1" dirty="0" smtClean="0"/>
            </a:br>
            <a:r>
              <a:rPr lang="en-US" sz="2200" b="1" dirty="0" smtClean="0">
                <a:solidFill>
                  <a:srgbClr val="FF0000"/>
                </a:solidFill>
              </a:rPr>
              <a:t>OUTER BANDS 100MM &amp; GRILL MODULE BEING 60MM THICK</a:t>
            </a:r>
            <a:endParaRPr lang="en-US" sz="2200"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609600"/>
            <a:ext cx="8229600" cy="1828800"/>
          </a:xfrm>
        </p:spPr>
        <p:txBody>
          <a:bodyPr>
            <a:normAutofit fontScale="90000"/>
          </a:bodyPr>
          <a:lstStyle/>
          <a:p>
            <a:r>
              <a:rPr lang="en-US" sz="3100" b="1" dirty="0" smtClean="0"/>
              <a:t>THE PATTERN &amp; RUBBER MOULD</a:t>
            </a:r>
            <a:r>
              <a:rPr lang="en-US" sz="4000" b="1" dirty="0" smtClean="0"/>
              <a:t/>
            </a:r>
            <a:br>
              <a:rPr lang="en-US" sz="4000" b="1" dirty="0" smtClean="0"/>
            </a:br>
            <a:r>
              <a:rPr lang="en-US" sz="1600" b="1" dirty="0" smtClean="0">
                <a:solidFill>
                  <a:srgbClr val="FF0000"/>
                </a:solidFill>
              </a:rPr>
              <a:t>GRILL AREA BEING 126 SQ.FT, THE ELEMENT WAS LIFTED THRU A CRANE AS THE MOULD &amp; GRC ELEMENT WEIGHED AROUND 2 TONS, AND THIS MOULD ITSELF COSTED RS. 15 LAKHS. THE ARCHITECT &amp; CLIENT LATER DECIDED TO MOVE     FORWARD WITH A NEW DESIGN </a:t>
            </a:r>
            <a:r>
              <a:rPr lang="en-US" sz="4000" b="1" dirty="0" smtClean="0">
                <a:solidFill>
                  <a:srgbClr val="FF0000"/>
                </a:solidFill>
              </a:rPr>
              <a:t/>
            </a:r>
            <a:br>
              <a:rPr lang="en-US" sz="4000" b="1" dirty="0" smtClean="0">
                <a:solidFill>
                  <a:srgbClr val="FF0000"/>
                </a:solidFill>
              </a:rPr>
            </a:br>
            <a:endParaRPr lang="en-US" sz="4000" b="1" dirty="0">
              <a:solidFill>
                <a:srgbClr val="FF0000"/>
              </a:solidFill>
            </a:endParaRPr>
          </a:p>
        </p:txBody>
      </p:sp>
      <p:pic>
        <p:nvPicPr>
          <p:cNvPr id="8194" name="Picture 2"/>
          <p:cNvPicPr>
            <a:picLocks noGrp="1" noChangeAspect="1" noChangeArrowheads="1"/>
          </p:cNvPicPr>
          <p:nvPr>
            <p:ph idx="1"/>
          </p:nvPr>
        </p:nvPicPr>
        <p:blipFill>
          <a:blip r:embed="rId2" cstate="print"/>
          <a:srcRect/>
          <a:stretch>
            <a:fillRect/>
          </a:stretch>
        </p:blipFill>
        <p:spPr bwMode="auto">
          <a:xfrm>
            <a:off x="914400" y="2133600"/>
            <a:ext cx="6934200" cy="411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normAutofit fontScale="90000"/>
          </a:bodyPr>
          <a:lstStyle/>
          <a:p>
            <a:pPr algn="l"/>
            <a:r>
              <a:rPr lang="en-US" sz="3100" b="1" u="sng" dirty="0" smtClean="0">
                <a:solidFill>
                  <a:srgbClr val="C00000"/>
                </a:solidFill>
              </a:rPr>
              <a:t>BRIEF ON - GRC  GRILLS </a:t>
            </a:r>
            <a:r>
              <a:rPr lang="en-US" sz="3100" b="1" u="sng" dirty="0" smtClean="0"/>
              <a:t/>
            </a:r>
            <a:br>
              <a:rPr lang="en-US" sz="3100" b="1" u="sng" dirty="0" smtClean="0"/>
            </a:br>
            <a:r>
              <a:rPr lang="en-US" b="1" u="sng" dirty="0" smtClean="0"/>
              <a:t>                        </a:t>
            </a:r>
            <a:r>
              <a:rPr lang="en-US" sz="2200" b="1" u="sng" dirty="0" smtClean="0">
                <a:solidFill>
                  <a:srgbClr val="FFC000"/>
                </a:solidFill>
              </a:rPr>
              <a:t>BASED ON YOUR PROJECT REQUIREMENTS</a:t>
            </a:r>
            <a:endParaRPr lang="en-US" sz="2200" b="1" dirty="0">
              <a:solidFill>
                <a:srgbClr val="FFC000"/>
              </a:solidFill>
            </a:endParaRPr>
          </a:p>
        </p:txBody>
      </p:sp>
      <p:sp>
        <p:nvSpPr>
          <p:cNvPr id="3" name="Content Placeholder 2"/>
          <p:cNvSpPr>
            <a:spLocks noGrp="1"/>
          </p:cNvSpPr>
          <p:nvPr>
            <p:ph idx="1"/>
          </p:nvPr>
        </p:nvSpPr>
        <p:spPr>
          <a:xfrm>
            <a:off x="457200" y="1676400"/>
            <a:ext cx="8229600" cy="4876800"/>
          </a:xfrm>
        </p:spPr>
        <p:txBody>
          <a:bodyPr>
            <a:normAutofit fontScale="70000" lnSpcReduction="20000"/>
          </a:bodyPr>
          <a:lstStyle/>
          <a:p>
            <a:pPr lvl="0"/>
            <a:r>
              <a:rPr lang="en-US" b="1" dirty="0" smtClean="0">
                <a:latin typeface="+mj-lt"/>
              </a:rPr>
              <a:t>BASED ON THE PATTERN &amp; EACH MODULE SIZE, (MODULE SHOULD GET FRAME STRUCTURE SUPPORT  TO SCREW FIX GRC PANEL AT ALL </a:t>
            </a:r>
            <a:r>
              <a:rPr lang="en-US" sz="3400" b="1" dirty="0" smtClean="0">
                <a:latin typeface="+mj-lt"/>
              </a:rPr>
              <a:t>4</a:t>
            </a:r>
            <a:r>
              <a:rPr lang="en-US" b="1" dirty="0" smtClean="0">
                <a:latin typeface="+mj-lt"/>
              </a:rPr>
              <a:t> CORNER JUNCTION)  A SUITABLE  RIGID GRID OF MS STEEL FRAMEWORK (50, 75, 100MM SQ.PIPES) OF 5 MM THICKNESS, IF 50 MM SQ. </a:t>
            </a:r>
          </a:p>
          <a:p>
            <a:pPr lvl="0"/>
            <a:endParaRPr lang="en-US" b="1" dirty="0" smtClean="0">
              <a:latin typeface="+mj-lt"/>
            </a:endParaRPr>
          </a:p>
          <a:p>
            <a:pPr lvl="0"/>
            <a:r>
              <a:rPr lang="en-US" b="1" dirty="0" smtClean="0">
                <a:latin typeface="+mj-lt"/>
              </a:rPr>
              <a:t>PIPES ARE PROVIDED THEN 50 X 50 X 5 MM ANGLE PIECES OF  6 INCHES ON EACH SIDE, TO BE WELDED AT DESIRED LOCATIONS FOR PROPER FIXING.</a:t>
            </a:r>
          </a:p>
          <a:p>
            <a:pPr lvl="0">
              <a:buNone/>
            </a:pPr>
            <a:endParaRPr lang="en-US" b="1" dirty="0" smtClean="0">
              <a:latin typeface="+mj-lt"/>
            </a:endParaRPr>
          </a:p>
          <a:p>
            <a:pPr lvl="0"/>
            <a:r>
              <a:rPr lang="en-US" b="1" dirty="0" smtClean="0">
                <a:latin typeface="+mj-lt"/>
              </a:rPr>
              <a:t> THE GRC GRILLS TO FRAME STRUCTURE,  APPROVAL OF THE STRUCTURAL CONSULTANT IS A PREREQUISIT &amp; MANDATORY, AND NOT IN OUR SCOPE OF WORKS.</a:t>
            </a:r>
          </a:p>
          <a:p>
            <a:pPr lvl="0"/>
            <a:endParaRPr lang="en-US" dirty="0" smtClean="0">
              <a:latin typeface="+mj-lt"/>
            </a:endParaRPr>
          </a:p>
          <a:p>
            <a:pPr lvl="0"/>
            <a:r>
              <a:rPr lang="en-US" b="1" dirty="0" smtClean="0">
                <a:latin typeface="+mj-lt"/>
              </a:rPr>
              <a:t>1 PIECE CAN BE CASTED FROM ONE MOULD OR AT MAXIMUM 2 PIECES, BASED ON YOUR TIMELINES IN A DAY</a:t>
            </a:r>
          </a:p>
          <a:p>
            <a:pPr lvl="0"/>
            <a:endParaRPr lang="en-US" b="1" dirty="0" smtClean="0">
              <a:latin typeface="+mj-lt"/>
            </a:endParaRPr>
          </a:p>
          <a:p>
            <a:pPr lvl="0"/>
            <a:r>
              <a:rPr lang="en-US" b="1" dirty="0" smtClean="0">
                <a:latin typeface="+mj-lt"/>
              </a:rPr>
              <a:t> YOU HAVE TO CONSIDER THE SIZE OF YOUR DESIRED MODULS, TOTAL NUMBER OF MOULDS REQUIRED, IF THE DETAILS OF TIME LINES, THE DESIGN, MODULE SIZE, THICKNESS AND TOTAL QUANTITIES ARE PROVIDED WE WILL BE ABLE TO PROVIDED A PRECISE RATE FOR YOUR PROJECT REQUIREMENT. </a:t>
            </a:r>
            <a:endParaRPr lang="en-US" dirty="0" smtClean="0">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l"/>
            <a:r>
              <a:rPr lang="en-US" dirty="0" smtClean="0"/>
              <a:t>THE TAJ HOTEL MUMBAI</a:t>
            </a:r>
            <a:br>
              <a:rPr lang="en-US" dirty="0" smtClean="0"/>
            </a:br>
            <a:r>
              <a:rPr lang="en-US" dirty="0" smtClean="0"/>
              <a:t>                       </a:t>
            </a:r>
            <a:r>
              <a:rPr lang="en-US" sz="2200" b="1" dirty="0" smtClean="0"/>
              <a:t>RENOVATED WITH GRC - BALCONY GRILLS  &amp; JALIS </a:t>
            </a:r>
            <a:endParaRPr lang="en-US" sz="2200" b="1" dirty="0"/>
          </a:p>
        </p:txBody>
      </p:sp>
      <p:pic>
        <p:nvPicPr>
          <p:cNvPr id="4098" name="Picture 2"/>
          <p:cNvPicPr>
            <a:picLocks noGrp="1" noChangeAspect="1" noChangeArrowheads="1"/>
          </p:cNvPicPr>
          <p:nvPr>
            <p:ph sz="half" idx="1"/>
          </p:nvPr>
        </p:nvPicPr>
        <p:blipFill>
          <a:blip r:embed="rId2"/>
          <a:stretch>
            <a:fillRect/>
          </a:stretch>
        </p:blipFill>
        <p:spPr bwMode="auto">
          <a:xfrm>
            <a:off x="1229469" y="1920875"/>
            <a:ext cx="2494062" cy="4433888"/>
          </a:xfrm>
          <a:prstGeom prst="rect">
            <a:avLst/>
          </a:prstGeom>
          <a:noFill/>
          <a:ln w="9525">
            <a:noFill/>
            <a:miter lim="800000"/>
            <a:headEnd/>
            <a:tailEnd/>
          </a:ln>
          <a:effectLst/>
        </p:spPr>
      </p:pic>
      <p:pic>
        <p:nvPicPr>
          <p:cNvPr id="4099" name="Picture 3"/>
          <p:cNvPicPr>
            <a:picLocks noGrp="1" noChangeAspect="1" noChangeArrowheads="1"/>
          </p:cNvPicPr>
          <p:nvPr>
            <p:ph sz="half" idx="2"/>
          </p:nvPr>
        </p:nvPicPr>
        <p:blipFill>
          <a:blip r:embed="rId3"/>
          <a:stretch>
            <a:fillRect/>
          </a:stretch>
        </p:blipFill>
        <p:spPr bwMode="auto">
          <a:xfrm>
            <a:off x="5001137" y="1920875"/>
            <a:ext cx="3332725" cy="44338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l"/>
            <a:r>
              <a:rPr lang="en-US" b="1" dirty="0" smtClean="0">
                <a:solidFill>
                  <a:srgbClr val="FFC000"/>
                </a:solidFill>
              </a:rPr>
              <a:t>GRC GRILL</a:t>
            </a:r>
            <a:r>
              <a:rPr lang="en-US" b="1" dirty="0" smtClean="0"/>
              <a:t/>
            </a:r>
            <a:br>
              <a:rPr lang="en-US" b="1" dirty="0" smtClean="0"/>
            </a:br>
            <a:r>
              <a:rPr lang="en-US" sz="2200" b="1" dirty="0" smtClean="0">
                <a:solidFill>
                  <a:schemeClr val="tx1"/>
                </a:solidFill>
              </a:rPr>
              <a:t>COVERING A PRIVATE GARDEN AREA (</a:t>
            </a:r>
            <a:r>
              <a:rPr lang="en-US" sz="2200" b="1" dirty="0" smtClean="0">
                <a:solidFill>
                  <a:srgbClr val="FF0000"/>
                </a:solidFill>
              </a:rPr>
              <a:t>WITH BACK TO BACK APPLICATION</a:t>
            </a:r>
            <a:r>
              <a:rPr lang="en-US" sz="2200" b="1" dirty="0" smtClean="0">
                <a:solidFill>
                  <a:schemeClr val="tx1"/>
                </a:solidFill>
              </a:rPr>
              <a:t>)</a:t>
            </a:r>
            <a:endParaRPr lang="en-US" sz="2200" b="1" dirty="0">
              <a:solidFill>
                <a:srgbClr val="FF0000"/>
              </a:solidFill>
            </a:endParaRPr>
          </a:p>
        </p:txBody>
      </p:sp>
      <p:pic>
        <p:nvPicPr>
          <p:cNvPr id="1026" name="Picture 2"/>
          <p:cNvPicPr>
            <a:picLocks noGrp="1" noChangeAspect="1" noChangeArrowheads="1"/>
          </p:cNvPicPr>
          <p:nvPr>
            <p:ph idx="1"/>
          </p:nvPr>
        </p:nvPicPr>
        <p:blipFill>
          <a:blip r:embed="rId2"/>
          <a:stretch>
            <a:fillRect/>
          </a:stretch>
        </p:blipFill>
        <p:spPr bwMode="auto">
          <a:xfrm>
            <a:off x="457200" y="2176979"/>
            <a:ext cx="8229600" cy="390580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pPr algn="l"/>
            <a:r>
              <a:rPr lang="en-US" sz="3200" b="1" dirty="0" smtClean="0"/>
              <a:t>Approximate cost</a:t>
            </a:r>
            <a:r>
              <a:rPr lang="en-US" sz="2800" dirty="0" smtClean="0"/>
              <a:t/>
            </a:r>
            <a:br>
              <a:rPr lang="en-US" sz="2800" dirty="0" smtClean="0"/>
            </a:br>
            <a:r>
              <a:rPr lang="en-US" sz="2000" dirty="0" smtClean="0"/>
              <a:t>price will depend on quantity, design, thickness, size, (mold cost + element cost) + finish including fixing (</a:t>
            </a:r>
            <a:r>
              <a:rPr lang="en-US" sz="2000" dirty="0" smtClean="0">
                <a:solidFill>
                  <a:srgbClr val="FF0000"/>
                </a:solidFill>
              </a:rPr>
              <a:t>RATES WILL DEPEND ON QUANTITY</a:t>
            </a:r>
            <a:r>
              <a:rPr lang="en-US" sz="2000" dirty="0" smtClean="0"/>
              <a:t>)</a:t>
            </a:r>
            <a:endParaRPr lang="en-US" sz="2000" dirty="0"/>
          </a:p>
        </p:txBody>
      </p:sp>
      <p:sp>
        <p:nvSpPr>
          <p:cNvPr id="3" name="Content Placeholder 2"/>
          <p:cNvSpPr>
            <a:spLocks noGrp="1"/>
          </p:cNvSpPr>
          <p:nvPr>
            <p:ph idx="1"/>
          </p:nvPr>
        </p:nvSpPr>
        <p:spPr>
          <a:xfrm>
            <a:off x="457200" y="1935480"/>
            <a:ext cx="8229600" cy="4617720"/>
          </a:xfrm>
        </p:spPr>
        <p:txBody>
          <a:bodyPr>
            <a:normAutofit fontScale="70000" lnSpcReduction="20000"/>
          </a:bodyPr>
          <a:lstStyle/>
          <a:p>
            <a:pPr lvl="0"/>
            <a:r>
              <a:rPr lang="en-US" b="1" u="sng" dirty="0" smtClean="0">
                <a:solidFill>
                  <a:srgbClr val="0070C0"/>
                </a:solidFill>
              </a:rPr>
              <a:t>MOULD MAKING COST  PER SQ.FT.</a:t>
            </a:r>
          </a:p>
          <a:p>
            <a:pPr lvl="0"/>
            <a:endParaRPr lang="en-US" dirty="0" smtClean="0">
              <a:solidFill>
                <a:srgbClr val="0070C0"/>
              </a:solidFill>
            </a:endParaRPr>
          </a:p>
          <a:p>
            <a:pPr lvl="0"/>
            <a:r>
              <a:rPr lang="en-US" b="1" dirty="0" smtClean="0">
                <a:latin typeface="+mj-lt"/>
              </a:rPr>
              <a:t>GRC GRILL WITH PERFORATION – GOMETRIC PATTERN IN FRP MOULD – RS. 1200 -  1500 PER SQ.FT</a:t>
            </a:r>
            <a:endParaRPr lang="en-US" dirty="0" smtClean="0">
              <a:latin typeface="+mj-lt"/>
            </a:endParaRPr>
          </a:p>
          <a:p>
            <a:pPr lvl="0"/>
            <a:r>
              <a:rPr lang="en-US" b="1" dirty="0" smtClean="0">
                <a:latin typeface="+mj-lt"/>
              </a:rPr>
              <a:t>GRC GRILL WITH PERFORATION – FLORAL PATTERN IN RUBBER MOULD – RS. 3300 -  5000 PER SQ.FT</a:t>
            </a:r>
            <a:endParaRPr lang="en-US" dirty="0" smtClean="0">
              <a:latin typeface="+mj-lt"/>
            </a:endParaRPr>
          </a:p>
          <a:p>
            <a:pPr lvl="0"/>
            <a:r>
              <a:rPr lang="en-US" b="1" dirty="0" smtClean="0">
                <a:latin typeface="+mj-lt"/>
              </a:rPr>
              <a:t>GRC PLAIN PANEL IN FRP MOULD – RS. 1100 – 1500 PER SQFT.</a:t>
            </a:r>
          </a:p>
          <a:p>
            <a:pPr lvl="0"/>
            <a:endParaRPr lang="en-US" dirty="0" smtClean="0">
              <a:latin typeface="+mj-lt"/>
            </a:endParaRPr>
          </a:p>
          <a:p>
            <a:pPr lvl="0"/>
            <a:r>
              <a:rPr lang="en-US" b="1" u="sng" dirty="0" smtClean="0">
                <a:solidFill>
                  <a:srgbClr val="FF0000"/>
                </a:solidFill>
                <a:latin typeface="+mj-lt"/>
              </a:rPr>
              <a:t>GRC ELEMENT &amp; FIXING COST – PER SQ.FT</a:t>
            </a:r>
          </a:p>
          <a:p>
            <a:pPr lvl="0"/>
            <a:endParaRPr lang="en-US" b="1" dirty="0" smtClean="0">
              <a:latin typeface="+mj-lt"/>
            </a:endParaRPr>
          </a:p>
          <a:p>
            <a:pPr lvl="0"/>
            <a:r>
              <a:rPr lang="en-US" b="1" dirty="0" smtClean="0">
                <a:latin typeface="+mj-lt"/>
              </a:rPr>
              <a:t>GRC GRILL WITH PERFORATION –– RS. 475 PER SQ.FT (RS 375 FOR SUPPLY + RS. 100 FOR INSTALLATION</a:t>
            </a:r>
            <a:endParaRPr lang="en-US" dirty="0" smtClean="0">
              <a:latin typeface="+mj-lt"/>
            </a:endParaRPr>
          </a:p>
          <a:p>
            <a:pPr lvl="0"/>
            <a:r>
              <a:rPr lang="en-US" b="1" dirty="0" smtClean="0">
                <a:latin typeface="+mj-lt"/>
              </a:rPr>
              <a:t>GRC PLAIN PANEL IN FRP MOULD – RS. 450 PER SQ.FT (RS 375 FOR SUPPLY + RS. 75 FOR INSTALLATION.</a:t>
            </a:r>
          </a:p>
          <a:p>
            <a:pPr lvl="0"/>
            <a:r>
              <a:rPr lang="en-US" sz="3400" b="1" dirty="0" smtClean="0">
                <a:solidFill>
                  <a:srgbClr val="00B050"/>
                </a:solidFill>
                <a:latin typeface="+mj-lt"/>
              </a:rPr>
              <a:t>FOR STONE FINISH &amp; COLOUR PIGMENTATION + 10% EXTRA  (</a:t>
            </a:r>
            <a:r>
              <a:rPr lang="en-US" sz="3400" b="1" dirty="0" smtClean="0">
                <a:solidFill>
                  <a:srgbClr val="C00000"/>
                </a:solidFill>
                <a:latin typeface="+mj-lt"/>
              </a:rPr>
              <a:t>ELIMNATES PAINTING COST</a:t>
            </a:r>
            <a:r>
              <a:rPr lang="en-US" sz="3400" b="1" dirty="0" smtClean="0">
                <a:solidFill>
                  <a:srgbClr val="00B050"/>
                </a:solidFill>
                <a:latin typeface="+mj-lt"/>
              </a:rPr>
              <a:t>)</a:t>
            </a:r>
            <a:endParaRPr lang="en-US" sz="3400" dirty="0" smtClean="0">
              <a:solidFill>
                <a:srgbClr val="00B050"/>
              </a:solidFill>
              <a:latin typeface="+mj-lt"/>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b="1" dirty="0" smtClean="0">
                <a:solidFill>
                  <a:srgbClr val="FF0000"/>
                </a:solidFill>
              </a:rPr>
              <a:t>GRC GRILL</a:t>
            </a:r>
            <a:r>
              <a:rPr lang="en-US" b="1" dirty="0" smtClean="0"/>
              <a:t/>
            </a:r>
            <a:br>
              <a:rPr lang="en-US" b="1" dirty="0" smtClean="0"/>
            </a:br>
            <a:r>
              <a:rPr lang="en-US" sz="2200" b="1" dirty="0" smtClean="0">
                <a:solidFill>
                  <a:srgbClr val="002060"/>
                </a:solidFill>
              </a:rPr>
              <a:t>USED TO COVER THE STAIRCASE AREA</a:t>
            </a:r>
            <a:endParaRPr lang="en-US" sz="2200" b="1" dirty="0">
              <a:solidFill>
                <a:srgbClr val="002060"/>
              </a:solidFill>
            </a:endParaRPr>
          </a:p>
        </p:txBody>
      </p:sp>
      <p:pic>
        <p:nvPicPr>
          <p:cNvPr id="2050" name="Picture 2"/>
          <p:cNvPicPr>
            <a:picLocks noGrp="1" noChangeAspect="1" noChangeArrowheads="1"/>
          </p:cNvPicPr>
          <p:nvPr>
            <p:ph sz="half" idx="1"/>
          </p:nvPr>
        </p:nvPicPr>
        <p:blipFill>
          <a:blip r:embed="rId2"/>
          <a:stretch>
            <a:fillRect/>
          </a:stretch>
        </p:blipFill>
        <p:spPr bwMode="auto">
          <a:xfrm>
            <a:off x="841049" y="1920875"/>
            <a:ext cx="3270901" cy="4433888"/>
          </a:xfrm>
          <a:prstGeom prst="rect">
            <a:avLst/>
          </a:prstGeom>
          <a:noFill/>
          <a:ln w="9525">
            <a:noFill/>
            <a:miter lim="800000"/>
            <a:headEnd/>
            <a:tailEnd/>
          </a:ln>
          <a:effectLst/>
        </p:spPr>
      </p:pic>
      <p:pic>
        <p:nvPicPr>
          <p:cNvPr id="2051" name="Picture 3"/>
          <p:cNvPicPr>
            <a:picLocks noGrp="1" noChangeAspect="1" noChangeArrowheads="1"/>
          </p:cNvPicPr>
          <p:nvPr>
            <p:ph sz="half" idx="2"/>
          </p:nvPr>
        </p:nvPicPr>
        <p:blipFill>
          <a:blip r:embed="rId3"/>
          <a:stretch>
            <a:fillRect/>
          </a:stretch>
        </p:blipFill>
        <p:spPr bwMode="auto">
          <a:xfrm>
            <a:off x="5420469" y="1920875"/>
            <a:ext cx="2494062" cy="44338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a:bodyPr>
          <a:lstStyle/>
          <a:p>
            <a:r>
              <a:rPr lang="en-US" sz="3600" b="1" dirty="0" smtClean="0"/>
              <a:t>OTHER TERMS &amp; CONDITIONS</a:t>
            </a:r>
            <a:endParaRPr lang="en-US" sz="3600" b="1" dirty="0"/>
          </a:p>
        </p:txBody>
      </p:sp>
      <p:sp>
        <p:nvSpPr>
          <p:cNvPr id="3" name="Content Placeholder 2"/>
          <p:cNvSpPr>
            <a:spLocks noGrp="1"/>
          </p:cNvSpPr>
          <p:nvPr>
            <p:ph idx="1"/>
          </p:nvPr>
        </p:nvSpPr>
        <p:spPr>
          <a:xfrm>
            <a:off x="533400" y="1447800"/>
            <a:ext cx="8229600" cy="5105400"/>
          </a:xfrm>
        </p:spPr>
        <p:txBody>
          <a:bodyPr>
            <a:normAutofit fontScale="70000" lnSpcReduction="20000"/>
          </a:bodyPr>
          <a:lstStyle/>
          <a:p>
            <a:pPr lvl="0"/>
            <a:r>
              <a:rPr lang="en-US" b="1" dirty="0" smtClean="0">
                <a:latin typeface="+mj-lt"/>
              </a:rPr>
              <a:t>SCAFFOLDING ITS ERRECTION &amp; DISMANTLEING NOT IN OUR SCOPE OF WORKS.</a:t>
            </a:r>
            <a:endParaRPr lang="en-US" dirty="0" smtClean="0">
              <a:latin typeface="+mj-lt"/>
            </a:endParaRPr>
          </a:p>
          <a:p>
            <a:pPr lvl="0"/>
            <a:r>
              <a:rPr lang="en-US" b="1" dirty="0" smtClean="0">
                <a:latin typeface="+mj-lt"/>
              </a:rPr>
              <a:t>MS/ SS STEEL AND ITS FABRICATION NOT IN OUR SCOPE OF WORKS AND ITS COST TO BE CONSIDERED EXTRA</a:t>
            </a:r>
            <a:endParaRPr lang="en-US" dirty="0" smtClean="0">
              <a:latin typeface="+mj-lt"/>
            </a:endParaRPr>
          </a:p>
          <a:p>
            <a:pPr lvl="0"/>
            <a:r>
              <a:rPr lang="en-US" b="1" dirty="0" smtClean="0">
                <a:latin typeface="+mj-lt"/>
              </a:rPr>
              <a:t>ANY CURVED PANEL COST WILL BE EXTRA AS PER DESIGN DETAIL</a:t>
            </a:r>
            <a:endParaRPr lang="en-US" dirty="0" smtClean="0">
              <a:latin typeface="+mj-lt"/>
            </a:endParaRPr>
          </a:p>
          <a:p>
            <a:pPr lvl="0"/>
            <a:r>
              <a:rPr lang="en-US" b="1" dirty="0" smtClean="0">
                <a:latin typeface="+mj-lt"/>
              </a:rPr>
              <a:t>FOR WORKS OUTSIDE MUMBAI / PUNE – FREE ACCOMODATION NEAR / ON SITE WITH WASHROOM / TOILET FACILITY TO BE PROVIDED FOR CASTING &amp; FIXING CREW BY THE CLIENT.</a:t>
            </a:r>
          </a:p>
          <a:p>
            <a:pPr lvl="0"/>
            <a:endParaRPr lang="en-US" b="1" dirty="0">
              <a:latin typeface="+mj-lt"/>
            </a:endParaRPr>
          </a:p>
          <a:p>
            <a:r>
              <a:rPr lang="en-US" b="1" dirty="0" smtClean="0">
                <a:latin typeface="+mj-lt"/>
              </a:rPr>
              <a:t>FOR WORKS OUTSIDE MUMBAI / PUNE 5% EXTRA ON BASIC RATES WILL BE APPLICABLE.</a:t>
            </a:r>
          </a:p>
          <a:p>
            <a:endParaRPr lang="en-US" b="1" dirty="0" smtClean="0">
              <a:latin typeface="+mj-lt"/>
            </a:endParaRPr>
          </a:p>
          <a:p>
            <a:pPr lvl="0"/>
            <a:r>
              <a:rPr lang="en-US" b="1" dirty="0" smtClean="0">
                <a:latin typeface="+mj-lt"/>
              </a:rPr>
              <a:t>IT IS ADVISABLE TO CAST GRC ELEMENTS AT OR NEAR SITE, AS GRC IS A FINISHED ELEMENT AND MOREOVER  TRANSPORTATION COSTS FOR SHIFTING FINISHED GOODS COST MORE AND IT ALSO INVOLVES PACKAGING &amp; UNNESSARY LOADING &amp; UNLOADING &amp; DAMAGES DURING TRANSPORTATION.</a:t>
            </a:r>
            <a:endParaRPr lang="en-US" dirty="0" smtClean="0">
              <a:latin typeface="+mj-lt"/>
            </a:endParaRPr>
          </a:p>
          <a:p>
            <a:pPr lvl="0"/>
            <a:r>
              <a:rPr lang="en-US" b="1" dirty="0" smtClean="0">
                <a:solidFill>
                  <a:srgbClr val="FF0000"/>
                </a:solidFill>
                <a:latin typeface="+mj-lt"/>
              </a:rPr>
              <a:t>PAYMENT TERMS</a:t>
            </a:r>
            <a:endParaRPr lang="en-US" dirty="0" smtClean="0">
              <a:solidFill>
                <a:srgbClr val="FF0000"/>
              </a:solidFill>
              <a:latin typeface="+mj-lt"/>
            </a:endParaRPr>
          </a:p>
          <a:p>
            <a:pPr lvl="0"/>
            <a:r>
              <a:rPr lang="en-US" b="1" dirty="0" smtClean="0">
                <a:solidFill>
                  <a:srgbClr val="C00000"/>
                </a:solidFill>
                <a:latin typeface="+mj-lt"/>
              </a:rPr>
              <a:t>1</a:t>
            </a:r>
            <a:r>
              <a:rPr lang="en-US" b="1" dirty="0" smtClean="0">
                <a:solidFill>
                  <a:srgbClr val="7030A0"/>
                </a:solidFill>
                <a:latin typeface="+mj-lt"/>
              </a:rPr>
              <a:t>. GST @ 18</a:t>
            </a:r>
            <a:r>
              <a:rPr lang="en-US" b="1" dirty="0" smtClean="0">
                <a:solidFill>
                  <a:srgbClr val="002060"/>
                </a:solidFill>
                <a:latin typeface="+mj-lt"/>
              </a:rPr>
              <a:t>%</a:t>
            </a:r>
            <a:r>
              <a:rPr lang="en-US" b="1" dirty="0" smtClean="0">
                <a:solidFill>
                  <a:srgbClr val="C00000"/>
                </a:solidFill>
                <a:latin typeface="+mj-lt"/>
              </a:rPr>
              <a:t>  2</a:t>
            </a:r>
            <a:r>
              <a:rPr lang="en-US" b="1" dirty="0" smtClean="0">
                <a:solidFill>
                  <a:srgbClr val="7030A0"/>
                </a:solidFill>
                <a:latin typeface="+mj-lt"/>
              </a:rPr>
              <a:t>. TRANSPORTATION AT ACTUALS (TO BE PAID DIRECTLY TO THE TRANSPORTER) </a:t>
            </a:r>
            <a:r>
              <a:rPr lang="en-US" b="1" dirty="0" smtClean="0">
                <a:solidFill>
                  <a:srgbClr val="C00000"/>
                </a:solidFill>
                <a:latin typeface="+mj-lt"/>
              </a:rPr>
              <a:t>3</a:t>
            </a:r>
            <a:r>
              <a:rPr lang="en-US" b="1" dirty="0" smtClean="0">
                <a:solidFill>
                  <a:srgbClr val="7030A0"/>
                </a:solidFill>
                <a:latin typeface="+mj-lt"/>
              </a:rPr>
              <a:t>. 35% ADVANCE WITH ORDER, 35% BEFORE DESPATCH OF MOULDS &amp; RAW MATERIALS TO SITE, 15 % ON INSTALLATION OF 50% WORKS AND BALANCE ON COMPLETION.</a:t>
            </a:r>
            <a:endParaRPr lang="en-US" dirty="0" smtClean="0">
              <a:solidFill>
                <a:srgbClr val="7030A0"/>
              </a:solidFill>
              <a:latin typeface="+mj-lt"/>
            </a:endParaRP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pPr algn="l"/>
            <a:r>
              <a:rPr lang="en-US" dirty="0" smtClean="0"/>
              <a:t/>
            </a:r>
            <a:br>
              <a:rPr lang="en-US" dirty="0" smtClean="0"/>
            </a:br>
            <a:r>
              <a:rPr lang="en-US" dirty="0" smtClean="0"/>
              <a:t/>
            </a:r>
            <a:br>
              <a:rPr lang="en-US" dirty="0" smtClean="0"/>
            </a:br>
            <a:r>
              <a:rPr lang="en-US" dirty="0" smtClean="0"/>
              <a:t/>
            </a:r>
            <a:br>
              <a:rPr lang="en-US" dirty="0" smtClean="0"/>
            </a:br>
            <a:r>
              <a:rPr lang="en-US" sz="4000" b="1" dirty="0" smtClean="0">
                <a:solidFill>
                  <a:srgbClr val="00B050"/>
                </a:solidFill>
              </a:rPr>
              <a:t>OPEN CELLED GRILL</a:t>
            </a:r>
            <a:r>
              <a:rPr lang="en-US" sz="2200" b="1" dirty="0" smtClean="0">
                <a:solidFill>
                  <a:srgbClr val="00B050"/>
                </a:solidFill>
              </a:rPr>
              <a:t/>
            </a:r>
            <a:br>
              <a:rPr lang="en-US" sz="2200" b="1" dirty="0" smtClean="0">
                <a:solidFill>
                  <a:srgbClr val="00B050"/>
                </a:solidFill>
              </a:rPr>
            </a:br>
            <a:r>
              <a:rPr lang="en-US" sz="2200" b="1" dirty="0" smtClean="0">
                <a:solidFill>
                  <a:srgbClr val="00B050"/>
                </a:solidFill>
              </a:rPr>
              <a:t>                                                                         </a:t>
            </a:r>
            <a:r>
              <a:rPr lang="en-US" sz="2200" b="1" dirty="0" smtClean="0"/>
              <a:t>FOR A SIDE WALL OF A CAFETRIA</a:t>
            </a:r>
            <a:br>
              <a:rPr lang="en-US" sz="2200" b="1" dirty="0" smtClean="0"/>
            </a:br>
            <a:endParaRPr lang="en-US" sz="2200" b="1" dirty="0"/>
          </a:p>
        </p:txBody>
      </p:sp>
      <p:pic>
        <p:nvPicPr>
          <p:cNvPr id="3074" name="Picture 2"/>
          <p:cNvPicPr>
            <a:picLocks noGrp="1" noChangeAspect="1" noChangeArrowheads="1"/>
          </p:cNvPicPr>
          <p:nvPr>
            <p:ph idx="1"/>
          </p:nvPr>
        </p:nvPicPr>
        <p:blipFill>
          <a:blip r:embed="rId2"/>
          <a:stretch>
            <a:fillRect/>
          </a:stretch>
        </p:blipFill>
        <p:spPr bwMode="auto">
          <a:xfrm>
            <a:off x="1371600" y="1981200"/>
            <a:ext cx="6477000" cy="46942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2400"/>
            <a:ext cx="8229600" cy="1265238"/>
          </a:xfrm>
        </p:spPr>
        <p:txBody>
          <a:bodyPr>
            <a:normAutofit fontScale="90000"/>
          </a:bodyPr>
          <a:lstStyle/>
          <a:p>
            <a:pPr algn="l"/>
            <a:r>
              <a:rPr lang="en-US" b="1" dirty="0" smtClean="0"/>
              <a:t/>
            </a:r>
            <a:br>
              <a:rPr lang="en-US" b="1" dirty="0" smtClean="0"/>
            </a:br>
            <a:r>
              <a:rPr lang="en-US" b="1" dirty="0" smtClean="0"/>
              <a:t>THE TAJ HOTEL MUMBAI</a:t>
            </a:r>
            <a:br>
              <a:rPr lang="en-US" b="1" dirty="0" smtClean="0"/>
            </a:br>
            <a:r>
              <a:rPr lang="en-US" sz="2200" b="1" dirty="0" smtClean="0"/>
              <a:t>                                              RENOVATED WITH GRC - BALCONY GRILLS  &amp; JALIS </a:t>
            </a:r>
            <a:r>
              <a:rPr lang="en-US" b="1" dirty="0" smtClean="0"/>
              <a:t/>
            </a:r>
            <a:br>
              <a:rPr lang="en-US" b="1" dirty="0" smtClean="0"/>
            </a:br>
            <a:endParaRPr lang="en-US" b="1" dirty="0"/>
          </a:p>
        </p:txBody>
      </p:sp>
      <p:pic>
        <p:nvPicPr>
          <p:cNvPr id="5122" name="Picture 2"/>
          <p:cNvPicPr>
            <a:picLocks noGrp="1" noChangeAspect="1" noChangeArrowheads="1"/>
          </p:cNvPicPr>
          <p:nvPr>
            <p:ph idx="1"/>
          </p:nvPr>
        </p:nvPicPr>
        <p:blipFill>
          <a:blip r:embed="rId2"/>
          <a:stretch>
            <a:fillRect/>
          </a:stretch>
        </p:blipFill>
        <p:spPr bwMode="auto">
          <a:xfrm>
            <a:off x="670278" y="1935163"/>
            <a:ext cx="7803444" cy="43894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704088"/>
            <a:ext cx="8458200" cy="1143000"/>
          </a:xfrm>
        </p:spPr>
        <p:txBody>
          <a:bodyPr>
            <a:noAutofit/>
          </a:bodyPr>
          <a:lstStyle/>
          <a:p>
            <a:r>
              <a:rPr lang="en-US" sz="3200" b="1" dirty="0" smtClean="0">
                <a:solidFill>
                  <a:srgbClr val="FF0000"/>
                </a:solidFill>
              </a:rPr>
              <a:t>ADVANTAGE GRC</a:t>
            </a:r>
            <a:r>
              <a:rPr lang="en-US" sz="2000" b="1" dirty="0" smtClean="0">
                <a:solidFill>
                  <a:srgbClr val="FF0000"/>
                </a:solidFill>
              </a:rPr>
              <a:t/>
            </a:r>
            <a:br>
              <a:rPr lang="en-US" sz="2000" b="1" dirty="0" smtClean="0">
                <a:solidFill>
                  <a:srgbClr val="FF0000"/>
                </a:solidFill>
              </a:rPr>
            </a:br>
            <a:r>
              <a:rPr lang="en-US" sz="2000" b="1" dirty="0" smtClean="0">
                <a:solidFill>
                  <a:srgbClr val="FF0000"/>
                </a:solidFill>
              </a:rPr>
              <a:t>THE BENEFITS ARE MANY AND THIS IS THE REASON OF ITS  POPULARITY</a:t>
            </a:r>
            <a:endParaRPr lang="en-US" sz="2000" b="1" dirty="0">
              <a:solidFill>
                <a:srgbClr val="FF0000"/>
              </a:solidFill>
            </a:endParaRPr>
          </a:p>
        </p:txBody>
      </p:sp>
      <p:sp>
        <p:nvSpPr>
          <p:cNvPr id="6" name="Content Placeholder 5"/>
          <p:cNvSpPr>
            <a:spLocks noGrp="1"/>
          </p:cNvSpPr>
          <p:nvPr>
            <p:ph idx="1"/>
          </p:nvPr>
        </p:nvSpPr>
        <p:spPr/>
        <p:txBody>
          <a:bodyPr>
            <a:normAutofit fontScale="92500" lnSpcReduction="10000"/>
          </a:bodyPr>
          <a:lstStyle/>
          <a:p>
            <a:endParaRPr lang="en-IN" dirty="0" smtClean="0"/>
          </a:p>
          <a:p>
            <a:r>
              <a:rPr lang="en-IN" dirty="0" smtClean="0"/>
              <a:t>GRC is not a single material but a family of materials with different properties tailored to suit particular applications.</a:t>
            </a:r>
          </a:p>
          <a:p>
            <a:endParaRPr lang="en-IN" dirty="0" smtClean="0"/>
          </a:p>
          <a:p>
            <a:r>
              <a:rPr lang="en-IN" dirty="0" smtClean="0"/>
              <a:t>Lightweight Products  - Although GRC has a similar density to concrete, the products made from it are many times lighter due to the thin 10-15mm skin thickness used. </a:t>
            </a:r>
          </a:p>
          <a:p>
            <a:r>
              <a:rPr lang="en-IN" dirty="0" smtClean="0"/>
              <a:t>Cladding panel  - manufactured from 100mm thick precast concrete would weigh 240kgs per m2 compared to a similar GRC panel of 40-50kgs/m2. In fact many GRC products can be lifted and carried by hand.</a:t>
            </a:r>
          </a:p>
          <a:p>
            <a:endParaRPr lang="en-IN"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rgbClr val="FF0000"/>
                </a:solidFill>
              </a:rPr>
              <a:t>ADVANTAGE GRC</a:t>
            </a:r>
            <a:r>
              <a:rPr lang="en-US" sz="5400" b="1" dirty="0" smtClean="0">
                <a:solidFill>
                  <a:srgbClr val="FF0000"/>
                </a:solidFill>
              </a:rPr>
              <a:t/>
            </a:r>
            <a:br>
              <a:rPr lang="en-US" sz="5400" b="1" dirty="0" smtClean="0">
                <a:solidFill>
                  <a:srgbClr val="FF0000"/>
                </a:solidFill>
              </a:rPr>
            </a:br>
            <a:r>
              <a:rPr lang="en-US" sz="2200" b="1" dirty="0" smtClean="0">
                <a:solidFill>
                  <a:srgbClr val="FF0000"/>
                </a:solidFill>
              </a:rPr>
              <a:t>THE BENEFITS ARE MANY AND THIS IS THE REASON OF ITS  POPULARITY</a:t>
            </a:r>
            <a:endParaRPr lang="en-US" sz="2200" dirty="0"/>
          </a:p>
        </p:txBody>
      </p:sp>
      <p:sp>
        <p:nvSpPr>
          <p:cNvPr id="3" name="Content Placeholder 2"/>
          <p:cNvSpPr>
            <a:spLocks noGrp="1"/>
          </p:cNvSpPr>
          <p:nvPr>
            <p:ph idx="1"/>
          </p:nvPr>
        </p:nvSpPr>
        <p:spPr/>
        <p:txBody>
          <a:bodyPr>
            <a:normAutofit fontScale="77500" lnSpcReduction="20000"/>
          </a:bodyPr>
          <a:lstStyle/>
          <a:p>
            <a:r>
              <a:rPr lang="en-IN" dirty="0" smtClean="0"/>
              <a:t>Corrosion and Rot Proof  - GRC products do not contain mild steel reinforcement and the problems associated with corrosion of reinforcement do not apply. GRC is unaffected by external exposure and will not rot. It is completely unaffected by exposure to UV light.</a:t>
            </a:r>
            <a:br>
              <a:rPr lang="en-IN" dirty="0" smtClean="0"/>
            </a:br>
            <a:endParaRPr lang="en-IN" dirty="0" smtClean="0"/>
          </a:p>
          <a:p>
            <a:r>
              <a:rPr lang="en-IN" dirty="0" smtClean="0"/>
              <a:t>GRC products reduce  loadings on buildings leading to significant savings in superstructure and foundations.</a:t>
            </a:r>
          </a:p>
          <a:p>
            <a:endParaRPr lang="en-IN" dirty="0" smtClean="0"/>
          </a:p>
          <a:p>
            <a:r>
              <a:rPr lang="en-IN" dirty="0" smtClean="0"/>
              <a:t>GRC is environmentally friendly.</a:t>
            </a:r>
          </a:p>
          <a:p>
            <a:endParaRPr lang="en-IN" dirty="0" smtClean="0"/>
          </a:p>
          <a:p>
            <a:r>
              <a:rPr lang="en-IN" dirty="0" smtClean="0"/>
              <a:t>Incombustible - Most GRC formulations comply with non-combustible criteria and conforms to the requirements of Class O defined by the British Building Regulations.</a:t>
            </a:r>
            <a:br>
              <a:rPr lang="en-IN" dirty="0" smtClean="0"/>
            </a:br>
            <a:endParaRPr lang="en-IN"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b="1" dirty="0" smtClean="0">
                <a:solidFill>
                  <a:srgbClr val="92D050"/>
                </a:solidFill>
              </a:rPr>
              <a:t>GRILLS ADDING AESTHETICS TO YOUR SPACE</a:t>
            </a:r>
            <a:endParaRPr lang="en-US" sz="3200" b="1" dirty="0">
              <a:solidFill>
                <a:srgbClr val="92D050"/>
              </a:solidFill>
            </a:endParaRPr>
          </a:p>
        </p:txBody>
      </p:sp>
      <p:pic>
        <p:nvPicPr>
          <p:cNvPr id="6146" name="Picture 2"/>
          <p:cNvPicPr>
            <a:picLocks noGrp="1" noChangeAspect="1" noChangeArrowheads="1"/>
          </p:cNvPicPr>
          <p:nvPr>
            <p:ph idx="1"/>
          </p:nvPr>
        </p:nvPicPr>
        <p:blipFill>
          <a:blip r:embed="rId2"/>
          <a:stretch>
            <a:fillRect/>
          </a:stretch>
        </p:blipFill>
        <p:spPr bwMode="auto">
          <a:xfrm>
            <a:off x="1645708" y="1935163"/>
            <a:ext cx="5852583" cy="43894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l"/>
            <a:r>
              <a:rPr lang="en-US" b="1" dirty="0" smtClean="0"/>
              <a:t>ADVANTAGE GRC</a:t>
            </a:r>
            <a:r>
              <a:rPr lang="en-US" dirty="0" smtClean="0"/>
              <a:t/>
            </a:r>
            <a:br>
              <a:rPr lang="en-US" dirty="0" smtClean="0"/>
            </a:br>
            <a:r>
              <a:rPr lang="en-US" sz="1800" b="1" dirty="0" smtClean="0">
                <a:solidFill>
                  <a:srgbClr val="FF0000"/>
                </a:solidFill>
              </a:rPr>
              <a:t>THE BENEFITS ARE MANY AND THIS IS THE REASON OF ITS GAINING POPULARITY</a:t>
            </a:r>
            <a:endParaRPr lang="en-US" sz="1800" dirty="0"/>
          </a:p>
        </p:txBody>
      </p:sp>
      <p:sp>
        <p:nvSpPr>
          <p:cNvPr id="6" name="Content Placeholder 5"/>
          <p:cNvSpPr>
            <a:spLocks noGrp="1"/>
          </p:cNvSpPr>
          <p:nvPr>
            <p:ph idx="1"/>
          </p:nvPr>
        </p:nvSpPr>
        <p:spPr/>
        <p:txBody>
          <a:bodyPr>
            <a:normAutofit fontScale="70000" lnSpcReduction="20000"/>
          </a:bodyPr>
          <a:lstStyle/>
          <a:p>
            <a:r>
              <a:rPr lang="en-IN" b="1" dirty="0" smtClean="0"/>
              <a:t>GRC </a:t>
            </a:r>
            <a:r>
              <a:rPr lang="en-IN" dirty="0" smtClean="0"/>
              <a:t>is excellent for reproduction and renovation.</a:t>
            </a:r>
          </a:p>
          <a:p>
            <a:r>
              <a:rPr lang="en-IN" b="1" dirty="0" smtClean="0"/>
              <a:t>GRC</a:t>
            </a:r>
            <a:r>
              <a:rPr lang="en-IN" dirty="0" smtClean="0"/>
              <a:t> provides the designer with a complete technology that few other materials can match for versatility.</a:t>
            </a:r>
          </a:p>
          <a:p>
            <a:r>
              <a:rPr lang="en-IN" dirty="0" smtClean="0"/>
              <a:t>GRC is one of the most popular materials used for creative prefabricated architectural cladding. GRC’s ability to be moulded into thin, lightweight panels with a wide variety of shapes, forms and surface finishes has been appreciated by a growing audience of architects and engineers worldwide.   </a:t>
            </a:r>
          </a:p>
          <a:p>
            <a:r>
              <a:rPr lang="en-IN" b="1" dirty="0" smtClean="0"/>
              <a:t>GRC </a:t>
            </a:r>
            <a:r>
              <a:rPr lang="en-IN" dirty="0" smtClean="0"/>
              <a:t>is easily moulded to reproduce shapes, details and textures</a:t>
            </a:r>
          </a:p>
          <a:p>
            <a:r>
              <a:rPr lang="en-IN" b="1" dirty="0" smtClean="0"/>
              <a:t>GRC </a:t>
            </a:r>
            <a:r>
              <a:rPr lang="en-IN" dirty="0" smtClean="0"/>
              <a:t>is high strength allows design of thin, lightweight cladding elements</a:t>
            </a:r>
          </a:p>
          <a:p>
            <a:r>
              <a:rPr lang="en-IN" b="1" dirty="0" smtClean="0"/>
              <a:t>GRC </a:t>
            </a:r>
            <a:r>
              <a:rPr lang="en-IN" dirty="0" smtClean="0"/>
              <a:t>can be coloured with pigments, paints and natural stone facings</a:t>
            </a:r>
          </a:p>
          <a:p>
            <a:r>
              <a:rPr lang="en-IN" b="1" dirty="0" smtClean="0"/>
              <a:t>GRC </a:t>
            </a:r>
            <a:r>
              <a:rPr lang="en-IN" dirty="0" smtClean="0"/>
              <a:t>cladding can replace non-structural precast concrete where weight and/or shape may be problematic</a:t>
            </a:r>
          </a:p>
          <a:p>
            <a:r>
              <a:rPr lang="en-IN" b="1" dirty="0" smtClean="0"/>
              <a:t>GRC</a:t>
            </a:r>
            <a:r>
              <a:rPr lang="en-IN" dirty="0" smtClean="0"/>
              <a:t> cladding panels are generally manufactured by the ‘Hand Spray’ technique. As the name implies, the material is sprayed into a mould using special machinery. The method can produce high-performance materials from which panels with extremely thin, lightweight sections are achievable.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US</a:t>
            </a:r>
            <a:endParaRPr lang="en-US" dirty="0"/>
          </a:p>
        </p:txBody>
      </p:sp>
      <p:sp>
        <p:nvSpPr>
          <p:cNvPr id="3" name="Content Placeholder 2"/>
          <p:cNvSpPr>
            <a:spLocks noGrp="1"/>
          </p:cNvSpPr>
          <p:nvPr>
            <p:ph idx="1"/>
          </p:nvPr>
        </p:nvSpPr>
        <p:spPr/>
        <p:txBody>
          <a:bodyPr/>
          <a:lstStyle/>
          <a:p>
            <a:r>
              <a:rPr lang="en-IN" sz="2400" b="1" dirty="0" smtClean="0">
                <a:latin typeface="Aparajita" pitchFamily="34" charset="0"/>
                <a:cs typeface="Aparajita" pitchFamily="34" charset="0"/>
              </a:rPr>
              <a:t>GFRC FACADES.</a:t>
            </a:r>
          </a:p>
          <a:p>
            <a:r>
              <a:rPr lang="en-IN" sz="2400" b="1" i="1" dirty="0" smtClean="0">
                <a:latin typeface="Aparajita" pitchFamily="34" charset="0"/>
                <a:cs typeface="Aparajita" pitchFamily="34" charset="0"/>
              </a:rPr>
              <a:t>GFRC / GRC, GRG CEILINGS &amp; PANELS, FRP WORKS, HIGH END DECORATIVE &amp; ARCHITECTURAL WORKS &amp; ACOUSTIC SOLUTIONS  WITH EXPERTISE IN HOME THEATRES</a:t>
            </a:r>
          </a:p>
          <a:p>
            <a:r>
              <a:rPr lang="en-IN" sz="2400" b="1" i="1" dirty="0" smtClean="0">
                <a:latin typeface="Aparajita" pitchFamily="34" charset="0"/>
                <a:cs typeface="Aparajita" pitchFamily="34" charset="0"/>
              </a:rPr>
              <a:t>SRIHARI NILKAR</a:t>
            </a:r>
          </a:p>
          <a:p>
            <a:r>
              <a:rPr lang="en-IN" sz="2400" b="1" i="1" dirty="0" smtClean="0">
                <a:latin typeface="Aparajita" pitchFamily="34" charset="0"/>
                <a:cs typeface="Aparajita" pitchFamily="34" charset="0"/>
              </a:rPr>
              <a:t>MUMBAI</a:t>
            </a:r>
          </a:p>
          <a:p>
            <a:r>
              <a:rPr lang="en-IN" sz="2400" b="1" dirty="0" smtClean="0">
                <a:latin typeface="Aparajita" pitchFamily="34" charset="0"/>
                <a:cs typeface="Aparajita" pitchFamily="34" charset="0"/>
              </a:rPr>
              <a:t>Mobile: 09867569395 </a:t>
            </a:r>
          </a:p>
          <a:p>
            <a:r>
              <a:rPr lang="en-IN" sz="2400" b="1" smtClean="0">
                <a:solidFill>
                  <a:srgbClr val="C00000"/>
                </a:solidFill>
                <a:latin typeface="Aparajita" pitchFamily="34" charset="0"/>
                <a:cs typeface="Aparajita" pitchFamily="34" charset="0"/>
              </a:rPr>
              <a:t>nilkarsrihari@gmail.com</a:t>
            </a:r>
            <a:endParaRPr lang="en-IN" sz="2400" b="1" dirty="0" smtClean="0">
              <a:solidFill>
                <a:srgbClr val="C00000"/>
              </a:solidFill>
              <a:latin typeface="Aparajita" pitchFamily="34" charset="0"/>
              <a:cs typeface="Aparajita"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2230</TotalTime>
  <Words>897</Words>
  <Application>Microsoft Office PowerPoint</Application>
  <PresentationFormat>On-screen Show (4:3)</PresentationFormat>
  <Paragraphs>83</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Aparajita</vt:lpstr>
      <vt:lpstr>Calibri</vt:lpstr>
      <vt:lpstr>Constantia</vt:lpstr>
      <vt:lpstr>Wingdings 2</vt:lpstr>
      <vt:lpstr>Flow</vt:lpstr>
      <vt:lpstr> CREATING LANDMARKS WITH GFRC FACADES </vt:lpstr>
      <vt:lpstr>DECORATIVE JALI – RAJASTHANI  HAVELI                            FOR WINDOW ARCHES &amp; BALCONY RAILINGS</vt:lpstr>
      <vt:lpstr>BRIEF ON - GRC  GRILLS                               BASED ON YOUR PROJECT REQUIREMENTS</vt:lpstr>
      <vt:lpstr>      THE FAÇADE GRILL OUTER BANDS 100MM &amp; GRILL MODULE BEING 60MM THICK</vt:lpstr>
      <vt:lpstr>THE PATTERN &amp; RUBBER MOULD GRILL AREA BEING 126 SQ.FT, THE ELEMENT WAS LIFTED THRU A CRANE AS THE MOULD &amp; GRC ELEMENT WEIGHED AROUND 2 TONS, AND THIS MOULD ITSELF COSTED RS. 15 LAKHS. THE ARCHITECT &amp; CLIENT LATER DECIDED TO MOVE     FORWARD WITH A NEW DESIGN  </vt:lpstr>
      <vt:lpstr>BRIEF ON - GRC  GRILLS                          BASED ON YOUR PROJECT REQUIREMENTS</vt:lpstr>
      <vt:lpstr>THE TAJ HOTEL MUMBAI                        RENOVATED WITH GRC - BALCONY GRILLS  &amp; JALIS </vt:lpstr>
      <vt:lpstr>GRC GRILL COVERING A PRIVATE GARDEN AREA (WITH BACK TO BACK APPLICATION)</vt:lpstr>
      <vt:lpstr>Approximate cost price will depend on quantity, design, thickness, size, (mold cost + element cost) + finish including fixing (RATES WILL DEPEND ON QUANTITY)</vt:lpstr>
      <vt:lpstr>GRC GRILL USED TO COVER THE STAIRCASE AREA</vt:lpstr>
      <vt:lpstr>OTHER TERMS &amp; CONDITIONS</vt:lpstr>
      <vt:lpstr>   OPEN CELLED GRILL                                                                          FOR A SIDE WALL OF A CAFETRIA </vt:lpstr>
      <vt:lpstr> THE TAJ HOTEL MUMBAI                                               RENOVATED WITH GRC - BALCONY GRILLS  &amp; JALIS  </vt:lpstr>
      <vt:lpstr>ADVANTAGE GRC THE BENEFITS ARE MANY AND THIS IS THE REASON OF ITS  POPULARITY</vt:lpstr>
      <vt:lpstr>ADVANTAGE GRC THE BENEFITS ARE MANY AND THIS IS THE REASON OF ITS  POPULARITY</vt:lpstr>
      <vt:lpstr>GRILLS ADDING AESTHETICS TO YOUR SPACE</vt:lpstr>
      <vt:lpstr>ADVANTAGE GRC THE BENEFITS ARE MANY AND THIS IS THE REASON OF ITS GAINING POPULARITY</vt:lpstr>
      <vt:lpstr>CONTACT US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14</cp:revision>
  <dcterms:created xsi:type="dcterms:W3CDTF">2018-06-30T11:29:15Z</dcterms:created>
  <dcterms:modified xsi:type="dcterms:W3CDTF">2021-08-18T02:36:11Z</dcterms:modified>
</cp:coreProperties>
</file>